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Tenor Sans" charset="1" panose="02000000000000000000"/>
      <p:regular r:id="rId29"/>
    </p:embeddedFont>
    <p:embeddedFont>
      <p:font typeface="Clear Sans Medium" charset="1" panose="020B0603030202020304"/>
      <p:regular r:id="rId30"/>
    </p:embeddedFont>
    <p:embeddedFont>
      <p:font typeface="Clear Sans" charset="1" panose="020B0503030202020304"/>
      <p:regular r:id="rId31"/>
    </p:embeddedFont>
    <p:embeddedFont>
      <p:font typeface="Clear Sans Bold" charset="1" panose="020B08030302020203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4229113"/>
            <a:ext cx="9763125" cy="3838439"/>
            <a:chOff x="0" y="0"/>
            <a:chExt cx="13017500" cy="511791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0500"/>
              <a:ext cx="13017500" cy="3721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500"/>
                </a:lnSpc>
              </a:pPr>
              <a:r>
                <a:rPr lang="en-US" sz="10500" spc="-210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Models del cicle de vida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421644"/>
              <a:ext cx="13017500" cy="69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72950" y="0"/>
            <a:ext cx="6115050" cy="10287000"/>
            <a:chOff x="0" y="0"/>
            <a:chExt cx="947381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7381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7381">
                  <a:moveTo>
                    <a:pt x="0" y="0"/>
                  </a:moveTo>
                  <a:lnTo>
                    <a:pt x="947381" y="0"/>
                  </a:lnTo>
                  <a:lnTo>
                    <a:pt x="94738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40293" t="66" r="-240293" b="-748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774635" y="7396104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58125" y="1562100"/>
            <a:ext cx="4010025" cy="6267450"/>
            <a:chOff x="0" y="0"/>
            <a:chExt cx="652566" cy="1019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2566" cy="1019925"/>
            </a:xfrm>
            <a:custGeom>
              <a:avLst/>
              <a:gdLst/>
              <a:ahLst/>
              <a:cxnLst/>
              <a:rect r="r" b="b" t="t" l="l"/>
              <a:pathLst>
                <a:path h="1019925" w="652566">
                  <a:moveTo>
                    <a:pt x="0" y="0"/>
                  </a:moveTo>
                  <a:lnTo>
                    <a:pt x="652566" y="0"/>
                  </a:lnTo>
                  <a:lnTo>
                    <a:pt x="652566" y="1019925"/>
                  </a:lnTo>
                  <a:lnTo>
                    <a:pt x="0" y="1019925"/>
                  </a:lnTo>
                  <a:close/>
                </a:path>
              </a:pathLst>
            </a:custGeom>
            <a:blipFill>
              <a:blip r:embed="rId2"/>
              <a:stretch>
                <a:fillRect l="0" t="31" r="-157628" b="-985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172950" y="1562100"/>
            <a:ext cx="4010025" cy="6267450"/>
            <a:chOff x="0" y="0"/>
            <a:chExt cx="652566" cy="1019925"/>
          </a:xfrm>
        </p:grpSpPr>
        <p:sp>
          <p:nvSpPr>
            <p:cNvPr name="Freeform 5" id="5"/>
            <p:cNvSpPr/>
            <p:nvPr/>
          </p:nvSpPr>
          <p:spPr>
            <a:xfrm flipH="false" flipV="false" rot="647999">
              <a:off x="-89778" y="-52106"/>
              <a:ext cx="832122" cy="1124138"/>
            </a:xfrm>
            <a:custGeom>
              <a:avLst/>
              <a:gdLst/>
              <a:ahLst/>
              <a:cxnLst/>
              <a:rect r="r" b="b" t="t" l="l"/>
              <a:pathLst>
                <a:path h="1124138" w="832122">
                  <a:moveTo>
                    <a:pt x="0" y="122278"/>
                  </a:moveTo>
                  <a:lnTo>
                    <a:pt x="641007" y="0"/>
                  </a:lnTo>
                  <a:lnTo>
                    <a:pt x="832122" y="1001859"/>
                  </a:lnTo>
                  <a:lnTo>
                    <a:pt x="191115" y="1124137"/>
                  </a:lnTo>
                  <a:close/>
                </a:path>
              </a:pathLst>
            </a:custGeom>
            <a:blipFill>
              <a:blip r:embed="rId3"/>
              <a:stretch>
                <a:fillRect l="-70124" t="-15817" r="-91827" b="-1337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668089" y="657225"/>
            <a:ext cx="5751761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 spc="-140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Avantatges i inconvenients del model en cascada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858125" y="8366760"/>
            <a:ext cx="4010025" cy="882015"/>
            <a:chOff x="0" y="0"/>
            <a:chExt cx="5346700" cy="11760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53467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AVANTATGE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04215"/>
              <a:ext cx="53467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Simplicitat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en el procés de gestió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72950" y="8366760"/>
            <a:ext cx="4010025" cy="1253490"/>
            <a:chOff x="0" y="0"/>
            <a:chExt cx="5346700" cy="16713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53467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INCONVENIENT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04215"/>
              <a:ext cx="53467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Poca flexibilitat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per a canvis posteriors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587250" y="4415174"/>
            <a:ext cx="9750041" cy="5571452"/>
          </a:xfrm>
          <a:custGeom>
            <a:avLst/>
            <a:gdLst/>
            <a:ahLst/>
            <a:cxnLst/>
            <a:rect r="r" b="b" t="t" l="l"/>
            <a:pathLst>
              <a:path h="5571452" w="9750041">
                <a:moveTo>
                  <a:pt x="0" y="0"/>
                </a:moveTo>
                <a:lnTo>
                  <a:pt x="9750041" y="0"/>
                </a:lnTo>
                <a:lnTo>
                  <a:pt x="9750041" y="5571452"/>
                </a:lnTo>
                <a:lnTo>
                  <a:pt x="0" y="5571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05351" y="712884"/>
            <a:ext cx="8180495" cy="3941234"/>
            <a:chOff x="0" y="0"/>
            <a:chExt cx="10907327" cy="525497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0907327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Model en V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24039"/>
              <a:ext cx="10907327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RELACIÓ ENTRE FASES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17822"/>
              <a:ext cx="10907327" cy="1937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model en V connecta el desenvolupament amb les proves. Cada fase de creació té una corresponent fase de validació. Això ajuda a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assegurar la qualitat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del producte final,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minimitzant errors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i millorant l'eficiència del procés.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15050" cy="10287000"/>
            <a:chOff x="0" y="0"/>
            <a:chExt cx="639995" cy="1076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995" cy="1076628"/>
            </a:xfrm>
            <a:custGeom>
              <a:avLst/>
              <a:gdLst/>
              <a:ahLst/>
              <a:cxnLst/>
              <a:rect r="r" b="b" t="t" l="l"/>
              <a:pathLst>
                <a:path h="1076628" w="639995">
                  <a:moveTo>
                    <a:pt x="0" y="0"/>
                  </a:moveTo>
                  <a:lnTo>
                    <a:pt x="639995" y="0"/>
                  </a:lnTo>
                  <a:lnTo>
                    <a:pt x="639995" y="1076628"/>
                  </a:lnTo>
                  <a:lnTo>
                    <a:pt x="0" y="1076628"/>
                  </a:lnTo>
                  <a:close/>
                </a:path>
              </a:pathLst>
            </a:custGeom>
            <a:blipFill>
              <a:blip r:embed="rId2"/>
              <a:stretch>
                <a:fillRect l="-27583" t="-14981" r="-153478" b="-9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426446" y="4156135"/>
            <a:ext cx="7958631" cy="5796202"/>
          </a:xfrm>
          <a:custGeom>
            <a:avLst/>
            <a:gdLst/>
            <a:ahLst/>
            <a:cxnLst/>
            <a:rect r="r" b="b" t="t" l="l"/>
            <a:pathLst>
              <a:path h="5796202" w="7958631">
                <a:moveTo>
                  <a:pt x="0" y="0"/>
                </a:moveTo>
                <a:lnTo>
                  <a:pt x="7958631" y="0"/>
                </a:lnTo>
                <a:lnTo>
                  <a:pt x="7958631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337015" y="577781"/>
            <a:ext cx="9763125" cy="3207436"/>
            <a:chOff x="0" y="0"/>
            <a:chExt cx="13017500" cy="427658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3017500" cy="2815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Diagrama visual del model en V en el SDLC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19751"/>
              <a:ext cx="13017500" cy="956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model en V destaca la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relació crucial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entre les fases de desenvolupament i les corresponents fases de prova per garantir la qualitat del software.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13359" y="616121"/>
            <a:ext cx="5392694" cy="9054757"/>
          </a:xfrm>
          <a:custGeom>
            <a:avLst/>
            <a:gdLst/>
            <a:ahLst/>
            <a:cxnLst/>
            <a:rect r="r" b="b" t="t" l="l"/>
            <a:pathLst>
              <a:path h="9054757" w="5392694">
                <a:moveTo>
                  <a:pt x="0" y="0"/>
                </a:moveTo>
                <a:lnTo>
                  <a:pt x="5392694" y="0"/>
                </a:lnTo>
                <a:lnTo>
                  <a:pt x="5392694" y="9054758"/>
                </a:lnTo>
                <a:lnTo>
                  <a:pt x="0" y="9054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626" t="0" r="-10626" b="-838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6750" y="1562100"/>
            <a:ext cx="7871689" cy="4308856"/>
            <a:chOff x="0" y="0"/>
            <a:chExt cx="10495586" cy="57451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049558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Model Incremental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24039"/>
              <a:ext cx="10495586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DESENVOLUPAMENT PER PARTS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17822"/>
              <a:ext cx="10495586" cy="2427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model incremental permet el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desenvolupament per parts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, facilitant entregues parcials de funcionalitats. Això ajuda a gestionar millor els recursos i a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rebre feedback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constant, millorant així la qualitat del producte final i adaptant-se a les necessitats canviants dels usuaris.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15050" cy="10287000"/>
            <a:chOff x="0" y="0"/>
            <a:chExt cx="757905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-24000">
              <a:off x="-4441" y="-2630"/>
              <a:ext cx="766787" cy="1280240"/>
            </a:xfrm>
            <a:custGeom>
              <a:avLst/>
              <a:gdLst/>
              <a:ahLst/>
              <a:cxnLst/>
              <a:rect r="r" b="b" t="t" l="l"/>
              <a:pathLst>
                <a:path h="1280240" w="766787">
                  <a:moveTo>
                    <a:pt x="8901" y="0"/>
                  </a:moveTo>
                  <a:lnTo>
                    <a:pt x="766787" y="5291"/>
                  </a:lnTo>
                  <a:lnTo>
                    <a:pt x="757886" y="1280240"/>
                  </a:lnTo>
                  <a:lnTo>
                    <a:pt x="0" y="1274949"/>
                  </a:lnTo>
                  <a:close/>
                </a:path>
              </a:pathLst>
            </a:custGeom>
            <a:blipFill>
              <a:blip r:embed="rId2"/>
              <a:stretch>
                <a:fillRect l="-77415" t="-359" r="-76837" b="-1271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63312" y="750577"/>
            <a:ext cx="8324850" cy="8785847"/>
            <a:chOff x="0" y="0"/>
            <a:chExt cx="11099800" cy="1171446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09980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Evolució de l'app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24039"/>
              <a:ext cx="110998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DESENVOLUPAMENT PER VERSIONS SUCCESSIVES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17857"/>
              <a:ext cx="11099800" cy="8396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Pensa en una 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app tipus Spotify bàsic 🎧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Primer increment: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AutoNum type="arabicPeriod" startAt="1"/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Cerca de cançons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AutoNum type="arabicPeriod" startAt="1"/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Reproducció de música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📦 Ja 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funciona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, encara que no hi hagi: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Llistes de reproducció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Recomanacions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Xat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Segon increment: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AutoNum type="arabicPeriod" startAt="1"/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Llistes de reproducció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AutoNum type="arabicPeriod" startAt="1"/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Favorits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Tercer increment: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AutoNum type="arabicPeriod" startAt="1"/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Recomanacions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AutoNum type="arabicPeriod" startAt="1"/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Estadístiques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👉 Ca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 incr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 aporta 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v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al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 rea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Aq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ue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 és 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l’esper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 del model incremental.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28657" y="2879334"/>
            <a:ext cx="4686988" cy="4528332"/>
          </a:xfrm>
          <a:custGeom>
            <a:avLst/>
            <a:gdLst/>
            <a:ahLst/>
            <a:cxnLst/>
            <a:rect r="r" b="b" t="t" l="l"/>
            <a:pathLst>
              <a:path h="4528332" w="4686988">
                <a:moveTo>
                  <a:pt x="0" y="0"/>
                </a:moveTo>
                <a:lnTo>
                  <a:pt x="4686989" y="0"/>
                </a:lnTo>
                <a:lnTo>
                  <a:pt x="4686989" y="4528332"/>
                </a:lnTo>
                <a:lnTo>
                  <a:pt x="0" y="4528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9549" y="500580"/>
            <a:ext cx="9763125" cy="4998509"/>
            <a:chOff x="0" y="0"/>
            <a:chExt cx="13017500" cy="666467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301750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Model Iteratiu: Millora Contínua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39"/>
              <a:ext cx="130175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PROCÉS DE FEEDBACK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27522"/>
              <a:ext cx="13017500" cy="1937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model iteratiu fomenta la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millora contínua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a través de feedback constant. Les fases es repeteixen, permetent que el desenvolupament s'adapti a les necessitats canviants. Això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millora la qualitat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del producte final i augmenta la satisfacció de l'usuari.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15050" cy="10287000"/>
            <a:chOff x="0" y="0"/>
            <a:chExt cx="757905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7905" cy="1274980"/>
            </a:xfrm>
            <a:custGeom>
              <a:avLst/>
              <a:gdLst/>
              <a:ahLst/>
              <a:cxnLst/>
              <a:rect r="r" b="b" t="t" l="l"/>
              <a:pathLst>
                <a:path h="1274980" w="757905">
                  <a:moveTo>
                    <a:pt x="0" y="0"/>
                  </a:moveTo>
                  <a:lnTo>
                    <a:pt x="757905" y="0"/>
                  </a:lnTo>
                  <a:lnTo>
                    <a:pt x="757905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48807" t="-5804" r="-44553" b="-913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858125" y="1562100"/>
            <a:ext cx="8324850" cy="5756897"/>
            <a:chOff x="0" y="0"/>
            <a:chExt cx="11099800" cy="767586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09980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Millora contínua dels videojocs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3739"/>
              <a:ext cx="110998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COM ELS VIDEOJOCS EVOLUCIONEN AMB EL TEMPS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27557"/>
              <a:ext cx="11099800" cy="2948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Els videojocs modernes adopten el </a:t>
              </a:r>
              <a:r>
                <a:rPr lang="en-US" b="true" sz="2100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model iteratiu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, amb actualitzacions regulars que milloren la jugabilitat i afegeixen contingut. Per exemple, un videojoc popular pot llançar noves versions que corregeixen errors i proporcionen característiques noves, garantint que els jugadors tinguin una experiència millorada constantment.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666750" y="1562100"/>
            <a:ext cx="9763125" cy="4998509"/>
            <a:chOff x="0" y="0"/>
            <a:chExt cx="13017500" cy="666467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301750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Model en espiral i anàlisi de riscos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33739"/>
              <a:ext cx="130175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CICLES PROGRESSIUS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27522"/>
              <a:ext cx="13017500" cy="1937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model en espiral és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essencial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per gestionar riscos en projectes de programari. A través d'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avaluacions contínues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, permet identificar i mitigar riscos, assegurant una millor adaptació als canvis. Cada cicle proporciona una revisió a fons abans de continuar.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15050" cy="10287000"/>
            <a:chOff x="0" y="0"/>
            <a:chExt cx="639995" cy="1076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995" cy="1076628"/>
            </a:xfrm>
            <a:custGeom>
              <a:avLst/>
              <a:gdLst/>
              <a:ahLst/>
              <a:cxnLst/>
              <a:rect r="r" b="b" t="t" l="l"/>
              <a:pathLst>
                <a:path h="1076628" w="639995">
                  <a:moveTo>
                    <a:pt x="0" y="0"/>
                  </a:moveTo>
                  <a:lnTo>
                    <a:pt x="639995" y="0"/>
                  </a:lnTo>
                  <a:lnTo>
                    <a:pt x="639995" y="1076628"/>
                  </a:lnTo>
                  <a:lnTo>
                    <a:pt x="0" y="1076628"/>
                  </a:lnTo>
                  <a:close/>
                </a:path>
              </a:pathLst>
            </a:custGeom>
            <a:blipFill>
              <a:blip r:embed="rId2"/>
              <a:stretch>
                <a:fillRect l="-82483" t="31" r="-83134" b="-522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858125" y="1562100"/>
            <a:ext cx="9763125" cy="3207436"/>
            <a:chOff x="0" y="0"/>
            <a:chExt cx="13017500" cy="427658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3017500" cy="2815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Diagrama visual del model en espiral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19751"/>
              <a:ext cx="13017500" cy="956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model en espiral destaca la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importància de l’anàlisi de riscos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a cada cicle, permetent avaluacions continus i ajustaments al projecte.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319149" y="5338904"/>
            <a:ext cx="4365805" cy="4365805"/>
          </a:xfrm>
          <a:custGeom>
            <a:avLst/>
            <a:gdLst/>
            <a:ahLst/>
            <a:cxnLst/>
            <a:rect r="r" b="b" t="t" l="l"/>
            <a:pathLst>
              <a:path h="4365805" w="4365805">
                <a:moveTo>
                  <a:pt x="0" y="0"/>
                </a:moveTo>
                <a:lnTo>
                  <a:pt x="4365805" y="0"/>
                </a:lnTo>
                <a:lnTo>
                  <a:pt x="4365805" y="4365806"/>
                </a:lnTo>
                <a:lnTo>
                  <a:pt x="0" y="4365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1562086"/>
            <a:ext cx="8324850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Comparativa entre models de SDLC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734675" y="1562086"/>
            <a:ext cx="6886575" cy="1919306"/>
            <a:chOff x="0" y="0"/>
            <a:chExt cx="9182100" cy="25590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91821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REQUISITS I FLEXIBILITAT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46176"/>
              <a:ext cx="9182100" cy="1412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29"/>
                </a:lnSpc>
                <a:spcBef>
                  <a:spcPct val="0"/>
                </a:spcBef>
              </a:pPr>
              <a:r>
                <a:rPr lang="en-US" sz="2021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model en </a:t>
              </a:r>
              <a:r>
                <a:rPr lang="en-US" b="true" sz="2021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Cascada</a:t>
              </a:r>
              <a:r>
                <a:rPr lang="en-US" sz="2021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ofereix requisits ben definits, però és poc flexible, mentre que el </a:t>
              </a:r>
              <a:r>
                <a:rPr lang="en-US" b="true" sz="2021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model en V</a:t>
              </a:r>
              <a:r>
                <a:rPr lang="en-US" sz="2021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permet adaptacions limitades durant el desenvolupament.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4248150"/>
            <a:ext cx="6886575" cy="1919161"/>
            <a:chOff x="0" y="0"/>
            <a:chExt cx="9182100" cy="255888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91821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CONTROL DE RISCOS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45982"/>
              <a:ext cx="9182100" cy="1412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29"/>
                </a:lnSpc>
                <a:spcBef>
                  <a:spcPct val="0"/>
                </a:spcBef>
              </a:pPr>
              <a:r>
                <a:rPr lang="en-US" sz="2021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</a:t>
              </a:r>
              <a:r>
                <a:rPr lang="en-US" b="true" sz="2021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model incremental</a:t>
              </a:r>
              <a:r>
                <a:rPr lang="en-US" sz="2021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proporciona control de riscos més gran gràcies a les entregues parcials, mentre que el model en cascada presenta més dificultats en la detecció d'errors.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34675" y="6934200"/>
            <a:ext cx="6886575" cy="1919292"/>
            <a:chOff x="0" y="0"/>
            <a:chExt cx="9182100" cy="255905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91821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ESTRUCTURA I CLAREDAT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46158"/>
              <a:ext cx="9182100" cy="1412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29"/>
                </a:lnSpc>
                <a:spcBef>
                  <a:spcPct val="0"/>
                </a:spcBef>
              </a:pPr>
              <a:r>
                <a:rPr lang="en-US" sz="2021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Models com el </a:t>
              </a:r>
              <a:r>
                <a:rPr lang="en-US" b="true" sz="2021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Cascada</a:t>
              </a:r>
              <a:r>
                <a:rPr lang="en-US" sz="2021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i </a:t>
              </a:r>
              <a:r>
                <a:rPr lang="en-US" b="true" sz="2021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V</a:t>
              </a:r>
              <a:r>
                <a:rPr lang="en-US" sz="2021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són clars en la seva estructura, convertint-se en opcions favorables per a projectes amb requisits fixos.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1562100"/>
            <a:ext cx="9763125" cy="3941234"/>
            <a:chOff x="0" y="0"/>
            <a:chExt cx="13017500" cy="52549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01750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Què és el SDLC?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24039"/>
              <a:ext cx="130175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DEFINICIÓ I IMPORTÀNCIA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17822"/>
              <a:ext cx="13017500" cy="1937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SDLC (Software Development Life Cycle)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és un model que guia el procés de creació de programari. Inclou etapes clau com l’anàlisi, disseny, desenvolupament i proves, assegurant que els projectes siguin ben estructurats i de qualitat.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6750" y="1562086"/>
            <a:ext cx="8324850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Comparativa entre models: Iteratiu i Espiral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734675" y="1562086"/>
            <a:ext cx="6886575" cy="1944877"/>
            <a:chOff x="0" y="0"/>
            <a:chExt cx="9182100" cy="259317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91821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REQUISITS I FLEXIBILITAT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46176"/>
              <a:ext cx="9182100" cy="1446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model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iteratiu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permet una adaptació constant als requisits, facilitant millores contínues a mesura que els usuaris aporten feedback.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34675" y="4248150"/>
            <a:ext cx="6886575" cy="1944732"/>
            <a:chOff x="0" y="0"/>
            <a:chExt cx="9182100" cy="25929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91821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CONTROL DE RISCOS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45982"/>
              <a:ext cx="9182100" cy="1446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 el model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espiral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, l’èmfasi és en l’anàlisi de riscos a cada etapa, ajudant a mitigar problemes potencials abans que sorgeixin.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34675" y="6934200"/>
            <a:ext cx="6886575" cy="1944864"/>
            <a:chOff x="0" y="0"/>
            <a:chExt cx="9182100" cy="259315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91821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METODOLOGIA CÍCLICA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46158"/>
              <a:ext cx="9182100" cy="1446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Amb el model iteratiu, es revisen constantment les funcionalitats, mentre que el model espiral busca avaluar i ajustar riscos de manera dinàmica.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3137432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4248150"/>
            <a:ext cx="5448300" cy="3581400"/>
            <a:chOff x="0" y="0"/>
            <a:chExt cx="1333267" cy="876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3267" cy="876413"/>
            </a:xfrm>
            <a:custGeom>
              <a:avLst/>
              <a:gdLst/>
              <a:ahLst/>
              <a:cxnLst/>
              <a:rect r="r" b="b" t="t" l="l"/>
              <a:pathLst>
                <a:path h="876413" w="1333267">
                  <a:moveTo>
                    <a:pt x="0" y="0"/>
                  </a:moveTo>
                  <a:lnTo>
                    <a:pt x="1333267" y="0"/>
                  </a:lnTo>
                  <a:lnTo>
                    <a:pt x="1333267" y="876413"/>
                  </a:lnTo>
                  <a:lnTo>
                    <a:pt x="0" y="876413"/>
                  </a:lnTo>
                  <a:close/>
                </a:path>
              </a:pathLst>
            </a:custGeom>
            <a:blipFill>
              <a:blip r:embed="rId2"/>
              <a:stretch>
                <a:fillRect l="0" t="31" r="-7526" b="-90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19850" y="4248150"/>
            <a:ext cx="5448300" cy="3581400"/>
            <a:chOff x="0" y="0"/>
            <a:chExt cx="1333267" cy="876413"/>
          </a:xfrm>
        </p:grpSpPr>
        <p:sp>
          <p:nvSpPr>
            <p:cNvPr name="Freeform 5" id="5"/>
            <p:cNvSpPr/>
            <p:nvPr/>
          </p:nvSpPr>
          <p:spPr>
            <a:xfrm flipH="false" flipV="false" rot="708000">
              <a:off x="-75524" y="-127063"/>
              <a:ext cx="1484315" cy="1130540"/>
            </a:xfrm>
            <a:custGeom>
              <a:avLst/>
              <a:gdLst/>
              <a:ahLst/>
              <a:cxnLst/>
              <a:rect r="r" b="b" t="t" l="l"/>
              <a:pathLst>
                <a:path h="1130540" w="1484315">
                  <a:moveTo>
                    <a:pt x="0" y="272647"/>
                  </a:moveTo>
                  <a:lnTo>
                    <a:pt x="1305092" y="0"/>
                  </a:lnTo>
                  <a:lnTo>
                    <a:pt x="1484315" y="857892"/>
                  </a:lnTo>
                  <a:lnTo>
                    <a:pt x="179223" y="1130540"/>
                  </a:lnTo>
                  <a:close/>
                </a:path>
              </a:pathLst>
            </a:custGeom>
            <a:blipFill>
              <a:blip r:embed="rId3"/>
              <a:stretch>
                <a:fillRect l="-12246" t="-5733" r="-22354" b="-1222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4248150"/>
            <a:ext cx="5448300" cy="3581400"/>
            <a:chOff x="0" y="0"/>
            <a:chExt cx="1333267" cy="876413"/>
          </a:xfrm>
        </p:grpSpPr>
        <p:sp>
          <p:nvSpPr>
            <p:cNvPr name="Freeform 7" id="7"/>
            <p:cNvSpPr/>
            <p:nvPr/>
          </p:nvSpPr>
          <p:spPr>
            <a:xfrm flipH="false" flipV="false" rot="647999">
              <a:off x="-70304" y="-117153"/>
              <a:ext cx="1473875" cy="1110719"/>
            </a:xfrm>
            <a:custGeom>
              <a:avLst/>
              <a:gdLst/>
              <a:ahLst/>
              <a:cxnLst/>
              <a:rect r="r" b="b" t="t" l="l"/>
              <a:pathLst>
                <a:path h="1110719" w="1473875">
                  <a:moveTo>
                    <a:pt x="0" y="249830"/>
                  </a:moveTo>
                  <a:lnTo>
                    <a:pt x="1309652" y="0"/>
                  </a:lnTo>
                  <a:lnTo>
                    <a:pt x="1473875" y="860890"/>
                  </a:lnTo>
                  <a:lnTo>
                    <a:pt x="164224" y="1110719"/>
                  </a:lnTo>
                  <a:close/>
                </a:path>
              </a:pathLst>
            </a:custGeom>
            <a:blipFill>
              <a:blip r:embed="rId4"/>
              <a:stretch>
                <a:fillRect l="-22790" t="-14093" r="-12130" b="-541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8089" y="8366723"/>
            <a:ext cx="5446961" cy="1253517"/>
            <a:chOff x="0" y="0"/>
            <a:chExt cx="7262615" cy="16713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726261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JOC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51"/>
              <a:ext cx="726261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Model iteratiu per al desenvolupament de videojocs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19850" y="8366723"/>
            <a:ext cx="5448300" cy="1253568"/>
            <a:chOff x="0" y="0"/>
            <a:chExt cx="7264400" cy="16714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264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GIMNÀS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04319"/>
              <a:ext cx="72644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Model incremental per funcionalitats de seguiment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72950" y="8366774"/>
            <a:ext cx="5448300" cy="881991"/>
            <a:chOff x="0" y="0"/>
            <a:chExt cx="7264400" cy="117598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7264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BANCÀRIA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4183"/>
              <a:ext cx="726440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Model en V per a seguretat i proves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66750" y="1562100"/>
            <a:ext cx="14077950" cy="211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Assignació de models per projectes de programari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6723923">
            <a:off x="13666568" y="-2297777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4248150"/>
            <a:ext cx="5448300" cy="3581400"/>
            <a:chOff x="0" y="0"/>
            <a:chExt cx="1333267" cy="876413"/>
          </a:xfrm>
        </p:grpSpPr>
        <p:sp>
          <p:nvSpPr>
            <p:cNvPr name="Freeform 3" id="3"/>
            <p:cNvSpPr/>
            <p:nvPr/>
          </p:nvSpPr>
          <p:spPr>
            <a:xfrm flipH="false" flipV="false" rot="-887999">
              <a:off x="-89821" y="-155751"/>
              <a:ext cx="1512910" cy="1187914"/>
            </a:xfrm>
            <a:custGeom>
              <a:avLst/>
              <a:gdLst/>
              <a:ahLst/>
              <a:cxnLst/>
              <a:rect r="r" b="b" t="t" l="l"/>
              <a:pathLst>
                <a:path h="1187914" w="1512910">
                  <a:moveTo>
                    <a:pt x="223876" y="0"/>
                  </a:moveTo>
                  <a:lnTo>
                    <a:pt x="1512910" y="340578"/>
                  </a:lnTo>
                  <a:lnTo>
                    <a:pt x="1289034" y="1187915"/>
                  </a:lnTo>
                  <a:lnTo>
                    <a:pt x="0" y="847338"/>
                  </a:lnTo>
                  <a:close/>
                </a:path>
              </a:pathLst>
            </a:custGeom>
            <a:blipFill>
              <a:blip r:embed="rId2"/>
              <a:stretch>
                <a:fillRect l="-19574" t="-5853" r="-28029" b="-1939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19850" y="4248150"/>
            <a:ext cx="5448300" cy="3581400"/>
            <a:chOff x="0" y="0"/>
            <a:chExt cx="1333267" cy="876413"/>
          </a:xfrm>
        </p:grpSpPr>
        <p:sp>
          <p:nvSpPr>
            <p:cNvPr name="Freeform 5" id="5"/>
            <p:cNvSpPr/>
            <p:nvPr/>
          </p:nvSpPr>
          <p:spPr>
            <a:xfrm flipH="false" flipV="false" rot="-24000">
              <a:off x="-3043" y="-4643"/>
              <a:ext cx="1339353" cy="885700"/>
            </a:xfrm>
            <a:custGeom>
              <a:avLst/>
              <a:gdLst/>
              <a:ahLst/>
              <a:cxnLst/>
              <a:rect r="r" b="b" t="t" l="l"/>
              <a:pathLst>
                <a:path h="885700" w="1339353">
                  <a:moveTo>
                    <a:pt x="6118" y="0"/>
                  </a:moveTo>
                  <a:lnTo>
                    <a:pt x="1339353" y="9308"/>
                  </a:lnTo>
                  <a:lnTo>
                    <a:pt x="1333235" y="885700"/>
                  </a:lnTo>
                  <a:lnTo>
                    <a:pt x="0" y="876392"/>
                  </a:lnTo>
                  <a:close/>
                </a:path>
              </a:pathLst>
            </a:custGeom>
            <a:blipFill>
              <a:blip r:embed="rId3"/>
              <a:stretch>
                <a:fillRect l="-32610" t="-1785" r="-578" b="-1326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4248150"/>
            <a:ext cx="5448300" cy="3581400"/>
            <a:chOff x="0" y="0"/>
            <a:chExt cx="1333267" cy="876413"/>
          </a:xfrm>
        </p:grpSpPr>
        <p:sp>
          <p:nvSpPr>
            <p:cNvPr name="Freeform 7" id="7"/>
            <p:cNvSpPr/>
            <p:nvPr/>
          </p:nvSpPr>
          <p:spPr>
            <a:xfrm flipH="false" flipV="false" rot="-125999">
              <a:off x="-15610" y="-24134"/>
              <a:ext cx="1364487" cy="924681"/>
            </a:xfrm>
            <a:custGeom>
              <a:avLst/>
              <a:gdLst/>
              <a:ahLst/>
              <a:cxnLst/>
              <a:rect r="r" b="b" t="t" l="l"/>
              <a:pathLst>
                <a:path h="924681" w="1364487">
                  <a:moveTo>
                    <a:pt x="32115" y="0"/>
                  </a:moveTo>
                  <a:lnTo>
                    <a:pt x="1364487" y="48856"/>
                  </a:lnTo>
                  <a:lnTo>
                    <a:pt x="1332372" y="924681"/>
                  </a:lnTo>
                  <a:lnTo>
                    <a:pt x="0" y="875825"/>
                  </a:lnTo>
                  <a:close/>
                </a:path>
              </a:pathLst>
            </a:custGeom>
            <a:blipFill>
              <a:blip r:embed="rId4"/>
              <a:stretch>
                <a:fillRect l="-12662" t="-3556" r="-12645" b="-68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8089" y="8366723"/>
            <a:ext cx="5446961" cy="1253517"/>
            <a:chOff x="0" y="0"/>
            <a:chExt cx="7262615" cy="16713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726261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MODEL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51"/>
              <a:ext cx="726261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L'aplicació hospitalària utilitza el model en espiral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19850" y="8366723"/>
            <a:ext cx="5448300" cy="1253568"/>
            <a:chOff x="0" y="0"/>
            <a:chExt cx="7264400" cy="16714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264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PROTOTIPATGE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04319"/>
              <a:ext cx="72644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Desenvolupament basat en cicles de prototipatge constant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72950" y="8366774"/>
            <a:ext cx="5448300" cy="1253466"/>
            <a:chOff x="0" y="0"/>
            <a:chExt cx="7264400" cy="167128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7264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FLEXIBILITAT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4183"/>
              <a:ext cx="72644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Adaptació contínua a les necessitats dels usuaris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66750" y="1562100"/>
            <a:ext cx="14077950" cy="211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Assignació del model per a l'app hospitalària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6723923">
            <a:off x="13666568" y="-2297777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1562100"/>
            <a:ext cx="9763125" cy="3573612"/>
            <a:chOff x="0" y="0"/>
            <a:chExt cx="13017500" cy="47648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017500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Conclusió del SDLC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24039"/>
              <a:ext cx="130175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MODEL ADEQUAT PER PROJECTES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17822"/>
              <a:ext cx="13017500" cy="1446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 resum,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no hi ha un model perfecte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per al desenvolupament de programari. Cada projecte té les seves necessitats particulars. La clau és identificar el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model més adequat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per assegurar l’èxit i l’eficiència de la creació.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4248150"/>
            <a:ext cx="5448300" cy="3581400"/>
            <a:chOff x="0" y="0"/>
            <a:chExt cx="1333267" cy="876413"/>
          </a:xfrm>
        </p:grpSpPr>
        <p:sp>
          <p:nvSpPr>
            <p:cNvPr name="Freeform 3" id="3"/>
            <p:cNvSpPr/>
            <p:nvPr/>
          </p:nvSpPr>
          <p:spPr>
            <a:xfrm flipH="false" flipV="false" rot="6000">
              <a:off x="-764" y="-1163"/>
              <a:ext cx="1334795" cy="878739"/>
            </a:xfrm>
            <a:custGeom>
              <a:avLst/>
              <a:gdLst/>
              <a:ahLst/>
              <a:cxnLst/>
              <a:rect r="r" b="b" t="t" l="l"/>
              <a:pathLst>
                <a:path h="878739" w="1334795">
                  <a:moveTo>
                    <a:pt x="0" y="2327"/>
                  </a:moveTo>
                  <a:lnTo>
                    <a:pt x="1333265" y="0"/>
                  </a:lnTo>
                  <a:lnTo>
                    <a:pt x="1334795" y="876412"/>
                  </a:lnTo>
                  <a:lnTo>
                    <a:pt x="1530" y="878739"/>
                  </a:lnTo>
                  <a:close/>
                </a:path>
              </a:pathLst>
            </a:custGeom>
            <a:blipFill>
              <a:blip r:embed="rId2"/>
              <a:stretch>
                <a:fillRect l="-13075" t="-9891" r="-13064" b="-4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19850" y="4248150"/>
            <a:ext cx="5448300" cy="3581400"/>
            <a:chOff x="0" y="0"/>
            <a:chExt cx="1333267" cy="876413"/>
          </a:xfrm>
        </p:grpSpPr>
        <p:sp>
          <p:nvSpPr>
            <p:cNvPr name="Freeform 5" id="5"/>
            <p:cNvSpPr/>
            <p:nvPr/>
          </p:nvSpPr>
          <p:spPr>
            <a:xfrm flipH="false" flipV="false" rot="-581999">
              <a:off x="-64303" y="-106056"/>
              <a:ext cx="1461873" cy="1088525"/>
            </a:xfrm>
            <a:custGeom>
              <a:avLst/>
              <a:gdLst/>
              <a:ahLst/>
              <a:cxnLst/>
              <a:rect r="r" b="b" t="t" l="l"/>
              <a:pathLst>
                <a:path h="1088525" w="1461873">
                  <a:moveTo>
                    <a:pt x="147667" y="0"/>
                  </a:moveTo>
                  <a:lnTo>
                    <a:pt x="1461873" y="224642"/>
                  </a:lnTo>
                  <a:lnTo>
                    <a:pt x="1314207" y="1088525"/>
                  </a:lnTo>
                  <a:lnTo>
                    <a:pt x="0" y="863884"/>
                  </a:lnTo>
                  <a:close/>
                </a:path>
              </a:pathLst>
            </a:custGeom>
            <a:blipFill>
              <a:blip r:embed="rId3"/>
              <a:stretch>
                <a:fillRect l="-30437" t="-7325" r="-18467" b="-466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4248150"/>
            <a:ext cx="5448300" cy="3581400"/>
            <a:chOff x="0" y="0"/>
            <a:chExt cx="1333267" cy="8764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3267" cy="876413"/>
            </a:xfrm>
            <a:custGeom>
              <a:avLst/>
              <a:gdLst/>
              <a:ahLst/>
              <a:cxnLst/>
              <a:rect r="r" b="b" t="t" l="l"/>
              <a:pathLst>
                <a:path h="876413" w="1333267">
                  <a:moveTo>
                    <a:pt x="0" y="0"/>
                  </a:moveTo>
                  <a:lnTo>
                    <a:pt x="1333267" y="0"/>
                  </a:lnTo>
                  <a:lnTo>
                    <a:pt x="1333267" y="876413"/>
                  </a:lnTo>
                  <a:lnTo>
                    <a:pt x="0" y="876413"/>
                  </a:lnTo>
                  <a:close/>
                </a:path>
              </a:pathLst>
            </a:custGeom>
            <a:blipFill>
              <a:blip r:embed="rId4"/>
              <a:stretch>
                <a:fillRect l="-14942" t="-968" r="0" b="-1553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8089" y="8366723"/>
            <a:ext cx="5446961" cy="1253517"/>
            <a:chOff x="0" y="0"/>
            <a:chExt cx="7262615" cy="16713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726261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ANÀLISI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51"/>
              <a:ext cx="7262615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b="true" sz="2100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Identificar requisits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i necessitats del projecte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19850" y="8366723"/>
            <a:ext cx="5448300" cy="1253568"/>
            <a:chOff x="0" y="0"/>
            <a:chExt cx="7264400" cy="16714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264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DISSENY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04319"/>
              <a:ext cx="72644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Crear l'arquitectura </a:t>
              </a:r>
              <a:r>
                <a:rPr lang="en-US" b="true" sz="2100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i especificacions del programari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72950" y="8366774"/>
            <a:ext cx="5448300" cy="1253466"/>
            <a:chOff x="0" y="0"/>
            <a:chExt cx="7264400" cy="167128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7264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DESENVOLUPAMENT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4183"/>
              <a:ext cx="72644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b="true" sz="2100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Codificar i implementar</a:t>
              </a: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les funcionalitats del sistema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66750" y="1562100"/>
            <a:ext cx="14077950" cy="211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Fases generals del cicle de vida del programari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6723923">
            <a:off x="13666568" y="-2297777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4248150"/>
            <a:ext cx="5448300" cy="3581400"/>
            <a:chOff x="0" y="0"/>
            <a:chExt cx="1333267" cy="876413"/>
          </a:xfrm>
        </p:grpSpPr>
        <p:sp>
          <p:nvSpPr>
            <p:cNvPr name="Freeform 3" id="3"/>
            <p:cNvSpPr/>
            <p:nvPr/>
          </p:nvSpPr>
          <p:spPr>
            <a:xfrm flipH="false" flipV="false" rot="-30000">
              <a:off x="-3799" y="-5801"/>
              <a:ext cx="1340865" cy="888015"/>
            </a:xfrm>
            <a:custGeom>
              <a:avLst/>
              <a:gdLst/>
              <a:ahLst/>
              <a:cxnLst/>
              <a:rect r="r" b="b" t="t" l="l"/>
              <a:pathLst>
                <a:path h="888015" w="1340865">
                  <a:moveTo>
                    <a:pt x="7648" y="0"/>
                  </a:moveTo>
                  <a:lnTo>
                    <a:pt x="1340865" y="11635"/>
                  </a:lnTo>
                  <a:lnTo>
                    <a:pt x="1333217" y="888015"/>
                  </a:lnTo>
                  <a:lnTo>
                    <a:pt x="0" y="876380"/>
                  </a:lnTo>
                  <a:close/>
                </a:path>
              </a:pathLst>
            </a:custGeom>
            <a:blipFill>
              <a:blip r:embed="rId2"/>
              <a:stretch>
                <a:fillRect l="-396" t="-247" r="-5594" b="-638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419850" y="4248150"/>
            <a:ext cx="5448300" cy="3581400"/>
            <a:chOff x="0" y="0"/>
            <a:chExt cx="1333267" cy="876413"/>
          </a:xfrm>
        </p:grpSpPr>
        <p:sp>
          <p:nvSpPr>
            <p:cNvPr name="Freeform 5" id="5"/>
            <p:cNvSpPr/>
            <p:nvPr/>
          </p:nvSpPr>
          <p:spPr>
            <a:xfrm flipH="false" flipV="false" rot="24000">
              <a:off x="-3043" y="-4643"/>
              <a:ext cx="1339353" cy="885700"/>
            </a:xfrm>
            <a:custGeom>
              <a:avLst/>
              <a:gdLst/>
              <a:ahLst/>
              <a:cxnLst/>
              <a:rect r="r" b="b" t="t" l="l"/>
              <a:pathLst>
                <a:path h="885700" w="1339353">
                  <a:moveTo>
                    <a:pt x="0" y="9308"/>
                  </a:moveTo>
                  <a:lnTo>
                    <a:pt x="1333235" y="0"/>
                  </a:lnTo>
                  <a:lnTo>
                    <a:pt x="1339353" y="876392"/>
                  </a:lnTo>
                  <a:lnTo>
                    <a:pt x="6118" y="885700"/>
                  </a:lnTo>
                  <a:close/>
                </a:path>
              </a:pathLst>
            </a:custGeom>
            <a:blipFill>
              <a:blip r:embed="rId3"/>
              <a:stretch>
                <a:fillRect l="-541" t="-12408" r="-18001" b="-78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72950" y="4248150"/>
            <a:ext cx="5448300" cy="3581400"/>
            <a:chOff x="0" y="0"/>
            <a:chExt cx="1333267" cy="876413"/>
          </a:xfrm>
        </p:grpSpPr>
        <p:sp>
          <p:nvSpPr>
            <p:cNvPr name="Freeform 7" id="7"/>
            <p:cNvSpPr/>
            <p:nvPr/>
          </p:nvSpPr>
          <p:spPr>
            <a:xfrm flipH="false" flipV="false" rot="-84000">
              <a:off x="-10507" y="-16157"/>
              <a:ext cx="1354282" cy="908726"/>
            </a:xfrm>
            <a:custGeom>
              <a:avLst/>
              <a:gdLst/>
              <a:ahLst/>
              <a:cxnLst/>
              <a:rect r="r" b="b" t="t" l="l"/>
              <a:pathLst>
                <a:path h="908726" w="1354282">
                  <a:moveTo>
                    <a:pt x="21412" y="0"/>
                  </a:moveTo>
                  <a:lnTo>
                    <a:pt x="1354282" y="32575"/>
                  </a:lnTo>
                  <a:lnTo>
                    <a:pt x="1332869" y="908727"/>
                  </a:lnTo>
                  <a:lnTo>
                    <a:pt x="0" y="876152"/>
                  </a:lnTo>
                  <a:close/>
                </a:path>
              </a:pathLst>
            </a:custGeom>
            <a:blipFill>
              <a:blip r:embed="rId4"/>
              <a:stretch>
                <a:fillRect l="-3019" t="-6612" r="-4554" b="-19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8089" y="8366723"/>
            <a:ext cx="5446961" cy="882042"/>
            <a:chOff x="0" y="0"/>
            <a:chExt cx="7262615" cy="11760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7262615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PROVES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04251"/>
              <a:ext cx="7262615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Validar el software per garantir funcionalitat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19850" y="8366723"/>
            <a:ext cx="5448300" cy="1253568"/>
            <a:chOff x="0" y="0"/>
            <a:chExt cx="7264400" cy="16714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7264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DESPLEGAMENT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04319"/>
              <a:ext cx="72644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Implementar el sistema en el medi de producció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72950" y="8366774"/>
            <a:ext cx="5448300" cy="1253466"/>
            <a:chOff x="0" y="0"/>
            <a:chExt cx="7264400" cy="167128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72644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 strike="noStrike" u="none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MANTENIMENT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04183"/>
              <a:ext cx="7264400" cy="967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40"/>
                </a:lnSpc>
              </a:pPr>
              <a:r>
                <a:rPr lang="en-US" sz="2100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Actualitzacions i correccions per millorar el programari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66750" y="1562100"/>
            <a:ext cx="14077950" cy="211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sz="6999" spc="-139">
                <a:solidFill>
                  <a:srgbClr val="F6F6F6"/>
                </a:solidFill>
                <a:latin typeface="Tenor Sans"/>
                <a:ea typeface="Tenor Sans"/>
                <a:cs typeface="Tenor Sans"/>
                <a:sym typeface="Tenor Sans"/>
              </a:rPr>
              <a:t>Fases generals del SDLC: Proves, Desplegament i Manteniment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6723923">
            <a:off x="13666568" y="-2297777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5" y="0"/>
                </a:lnTo>
                <a:lnTo>
                  <a:pt x="62748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2950" y="0"/>
            <a:ext cx="6115050" cy="10287000"/>
            <a:chOff x="0" y="0"/>
            <a:chExt cx="94738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-29999">
              <a:off x="-6936" y="-4103"/>
              <a:ext cx="961253" cy="1601932"/>
            </a:xfrm>
            <a:custGeom>
              <a:avLst/>
              <a:gdLst/>
              <a:ahLst/>
              <a:cxnLst/>
              <a:rect r="r" b="b" t="t" l="l"/>
              <a:pathLst>
                <a:path h="1601932" w="961253">
                  <a:moveTo>
                    <a:pt x="13908" y="0"/>
                  </a:moveTo>
                  <a:lnTo>
                    <a:pt x="961253" y="8267"/>
                  </a:lnTo>
                  <a:lnTo>
                    <a:pt x="947345" y="1601932"/>
                  </a:lnTo>
                  <a:lnTo>
                    <a:pt x="0" y="1593664"/>
                  </a:lnTo>
                  <a:close/>
                </a:path>
              </a:pathLst>
            </a:custGeom>
            <a:blipFill>
              <a:blip r:embed="rId2"/>
              <a:stretch>
                <a:fillRect l="-74979" t="-3208" r="-90118" b="-277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66750" y="1562100"/>
            <a:ext cx="9763125" cy="4102836"/>
            <a:chOff x="0" y="0"/>
            <a:chExt cx="13017500" cy="547044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319799"/>
              <a:ext cx="13017500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VISIÓ GENERAL DEL PROCÉS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513617"/>
              <a:ext cx="13017500" cy="956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gràfic de Gantt i el flux de treball visualitzen les fases del SDLC, facilitant la comprensió del projecte i la seva gestió.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13017500" cy="2815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Fases del SDLC: Gantt i Workflow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652047" y="1863744"/>
            <a:ext cx="5907086" cy="5907086"/>
          </a:xfrm>
          <a:custGeom>
            <a:avLst/>
            <a:gdLst/>
            <a:ahLst/>
            <a:cxnLst/>
            <a:rect r="r" b="b" t="t" l="l"/>
            <a:pathLst>
              <a:path h="5907086" w="5907086">
                <a:moveTo>
                  <a:pt x="0" y="0"/>
                </a:moveTo>
                <a:lnTo>
                  <a:pt x="5907085" y="0"/>
                </a:lnTo>
                <a:lnTo>
                  <a:pt x="5907085" y="5907086"/>
                </a:lnTo>
                <a:lnTo>
                  <a:pt x="0" y="590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6750" y="1562100"/>
            <a:ext cx="9763125" cy="4952917"/>
            <a:chOff x="0" y="0"/>
            <a:chExt cx="13017500" cy="66038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3017500" cy="422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Funcionament del model SEQÜENCIAL en cascada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137222"/>
              <a:ext cx="13017500" cy="466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8215" y="3323329"/>
            <a:ext cx="7458794" cy="6383376"/>
            <a:chOff x="0" y="0"/>
            <a:chExt cx="9945059" cy="85111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945059" cy="934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1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69724"/>
              <a:ext cx="9945059" cy="6341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 el model seqüencial (o Waterfall), el desenvolupament del programari es fa pas a pas, en ordre fix.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👉 Cada fase s’ha de completar abans de passar a la següent.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👉 No es pot retrocedir fàcilment.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👉 El produ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te fina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es veu només 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 final.</a:t>
              </a: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dre de les fases:</a:t>
              </a: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Anàl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si → Disseny → Desenvolup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men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→ Pr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ves → Desple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ga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ment → Mante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ni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men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</a:t>
              </a: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Car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ac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teríst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</a:t>
              </a: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ques clau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✅ Estructura clara i ordenada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✅ Requisits definits des del principi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❌ Poc flexible als canvis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❌ Si hi ha errors al principi, afecten tot el projecte</a:t>
              </a: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Quan és recomanable?</a:t>
              </a:r>
            </a:p>
            <a:p>
              <a:pPr algn="l" marL="297437" indent="-148718" lvl="1">
                <a:lnSpc>
                  <a:spcPts val="19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Projectes petits</a:t>
              </a:r>
            </a:p>
            <a:p>
              <a:pPr algn="l" marL="297437" indent="-148718" lvl="1">
                <a:lnSpc>
                  <a:spcPts val="19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Requisits tancats i clars</a:t>
              </a:r>
            </a:p>
            <a:p>
              <a:pPr algn="l" marL="297437" indent="-148718" lvl="1">
                <a:lnSpc>
                  <a:spcPts val="19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Poc canvi durant el desenvolupament</a:t>
              </a: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💬 “En cascada, no mires enrere: només avances.” — Cronus, Déu del temps ⏳</a:t>
              </a: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652047" y="1863744"/>
            <a:ext cx="5907086" cy="5907086"/>
          </a:xfrm>
          <a:custGeom>
            <a:avLst/>
            <a:gdLst/>
            <a:ahLst/>
            <a:cxnLst/>
            <a:rect r="r" b="b" t="t" l="l"/>
            <a:pathLst>
              <a:path h="5907086" w="5907086">
                <a:moveTo>
                  <a:pt x="0" y="0"/>
                </a:moveTo>
                <a:lnTo>
                  <a:pt x="5907085" y="0"/>
                </a:lnTo>
                <a:lnTo>
                  <a:pt x="5907085" y="5907086"/>
                </a:lnTo>
                <a:lnTo>
                  <a:pt x="0" y="5907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96862" y="1321204"/>
            <a:ext cx="9763125" cy="3895642"/>
            <a:chOff x="0" y="0"/>
            <a:chExt cx="13017500" cy="51941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301750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Funcionament del model Iteratiu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727522"/>
              <a:ext cx="13017500" cy="466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17916" y="2430008"/>
            <a:ext cx="9015355" cy="7335876"/>
            <a:chOff x="0" y="0"/>
            <a:chExt cx="12020473" cy="978116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2020473" cy="934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1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69724"/>
              <a:ext cx="12020473" cy="76114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8"/>
                </a:lnSpc>
              </a:pP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En el model iteratiu, el sistema es construeix mitjançant cicles successius (iteracions).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👉 En cada iteració: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 construeix una part del sistema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 prova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 millora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 rep feedback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 torna a treballar sobre el mateix producte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L’objectiu no és afegir parts noves cada cop (com l’incremental), sinó millorar el que ja existeix.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Esquema simplificat:</a:t>
              </a:r>
            </a:p>
            <a:p>
              <a:pPr algn="l">
                <a:lnSpc>
                  <a:spcPts val="1928"/>
                </a:lnSpc>
              </a:pP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Disseny → Desenvolupament → Prova → Millora → (es repeteix)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Característiques clau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✅ Flexible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✅ Accepta canvis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✅ Millora contínua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❌ Pot no tenir una estructura clara si no es controla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❌ Pot allargar-se massa</a:t>
              </a:r>
            </a:p>
            <a:p>
              <a:pPr algn="l">
                <a:lnSpc>
                  <a:spcPts val="1928"/>
                </a:lnSpc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Quan és recomanable?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Quan no tots els requisits són clars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Quan es volen versions de millora</a:t>
              </a:r>
            </a:p>
            <a:p>
              <a:pPr algn="l" marL="297437" indent="-148718" lvl="1">
                <a:lnSpc>
                  <a:spcPts val="1928"/>
                </a:lnSpc>
                <a:buFont typeface="Arial"/>
                <a:buChar char="•"/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Quan el feedback és important</a:t>
              </a: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  <a:r>
                <a:rPr lang="en-US" sz="1377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💬 “Iterar és evolucionar. Com un Pokémon.” — Professor Oak 🎮🌱</a:t>
              </a:r>
            </a:p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13570" y="2732968"/>
            <a:ext cx="7458794" cy="1859001"/>
            <a:chOff x="0" y="0"/>
            <a:chExt cx="9945059" cy="247866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9945059" cy="934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51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169724"/>
              <a:ext cx="9945059" cy="308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928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1562100"/>
            <a:ext cx="9763125" cy="4630887"/>
            <a:chOff x="0" y="0"/>
            <a:chExt cx="13017500" cy="61745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01750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Funcionament del model en cascada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533739"/>
              <a:ext cx="13017500" cy="530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6F6F6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ORDRE SEQÜENCIAL CLAR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27522"/>
              <a:ext cx="13017500" cy="1446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model en cascada es fonamenta en una progressió lineal. Cada fase s'ha de completar abans de passar a la següent, garantint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claritat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i </a:t>
              </a:r>
              <a:r>
                <a:rPr lang="en-US" b="true" sz="2099">
                  <a:solidFill>
                    <a:srgbClr val="F6F6F6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organització</a:t>
              </a: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. Aquesta estructura ajuda a mantenir el projecte en el bon camí i facilita la gestió.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150568" y="7200900"/>
            <a:ext cx="6274865" cy="4114800"/>
          </a:xfrm>
          <a:custGeom>
            <a:avLst/>
            <a:gdLst/>
            <a:ahLst/>
            <a:cxnLst/>
            <a:rect r="r" b="b" t="t" l="l"/>
            <a:pathLst>
              <a:path h="4114800" w="6274865">
                <a:moveTo>
                  <a:pt x="0" y="0"/>
                </a:moveTo>
                <a:lnTo>
                  <a:pt x="6274864" y="0"/>
                </a:lnTo>
                <a:lnTo>
                  <a:pt x="62748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4F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15050" cy="10287000"/>
            <a:chOff x="0" y="0"/>
            <a:chExt cx="639995" cy="10766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9995" cy="1076628"/>
            </a:xfrm>
            <a:custGeom>
              <a:avLst/>
              <a:gdLst/>
              <a:ahLst/>
              <a:cxnLst/>
              <a:rect r="r" b="b" t="t" l="l"/>
              <a:pathLst>
                <a:path h="1076628" w="639995">
                  <a:moveTo>
                    <a:pt x="0" y="0"/>
                  </a:moveTo>
                  <a:lnTo>
                    <a:pt x="639995" y="0"/>
                  </a:lnTo>
                  <a:lnTo>
                    <a:pt x="639995" y="1076628"/>
                  </a:lnTo>
                  <a:lnTo>
                    <a:pt x="0" y="1076628"/>
                  </a:lnTo>
                  <a:close/>
                </a:path>
              </a:pathLst>
            </a:custGeom>
            <a:blipFill>
              <a:blip r:embed="rId2"/>
              <a:stretch>
                <a:fillRect l="-34112" t="0" r="-3411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846961" y="5506798"/>
            <a:ext cx="5035573" cy="3751502"/>
          </a:xfrm>
          <a:custGeom>
            <a:avLst/>
            <a:gdLst/>
            <a:ahLst/>
            <a:cxnLst/>
            <a:rect r="r" b="b" t="t" l="l"/>
            <a:pathLst>
              <a:path h="3751502" w="5035573">
                <a:moveTo>
                  <a:pt x="0" y="0"/>
                </a:moveTo>
                <a:lnTo>
                  <a:pt x="5035573" y="0"/>
                </a:lnTo>
                <a:lnTo>
                  <a:pt x="5035573" y="3751502"/>
                </a:lnTo>
                <a:lnTo>
                  <a:pt x="0" y="3751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58125" y="1562100"/>
            <a:ext cx="9763125" cy="3207436"/>
            <a:chOff x="0" y="0"/>
            <a:chExt cx="13017500" cy="427658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3017500" cy="2815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6F6F6"/>
                  </a:solidFill>
                  <a:latin typeface="Tenor Sans"/>
                  <a:ea typeface="Tenor Sans"/>
                  <a:cs typeface="Tenor Sans"/>
                  <a:sym typeface="Tenor Sans"/>
                </a:rPr>
                <a:t>Diagrama del model en cascada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19751"/>
              <a:ext cx="13017500" cy="956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F6F6F6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El diagrama il·lustra l'ordre seqüencial de les fases del model en cascada, amb fletxes que indiquen el flux del procés.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Presentación - Models del cicle de vida</dc:description>
  <dc:identifier>DAG55B3BsJU</dc:identifier>
  <dcterms:modified xsi:type="dcterms:W3CDTF">2011-08-01T06:04:30Z</dcterms:modified>
  <cp:revision>1</cp:revision>
  <dc:title>Presentación - Models del cicle de vida</dc:title>
</cp:coreProperties>
</file>